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276" r:id="rId3"/>
    <p:sldId id="277" r:id="rId4"/>
    <p:sldId id="278" r:id="rId5"/>
    <p:sldId id="287" r:id="rId6"/>
    <p:sldId id="311" r:id="rId7"/>
    <p:sldId id="324" r:id="rId8"/>
    <p:sldId id="313" r:id="rId9"/>
    <p:sldId id="280" r:id="rId10"/>
    <p:sldId id="281" r:id="rId11"/>
    <p:sldId id="314" r:id="rId12"/>
    <p:sldId id="288" r:id="rId13"/>
    <p:sldId id="289" r:id="rId14"/>
    <p:sldId id="308" r:id="rId15"/>
    <p:sldId id="282" r:id="rId16"/>
    <p:sldId id="283" r:id="rId17"/>
    <p:sldId id="284" r:id="rId18"/>
    <p:sldId id="303" r:id="rId19"/>
    <p:sldId id="316" r:id="rId20"/>
    <p:sldId id="293" r:id="rId21"/>
    <p:sldId id="285" r:id="rId22"/>
    <p:sldId id="325" r:id="rId23"/>
    <p:sldId id="302" r:id="rId24"/>
    <p:sldId id="274" r:id="rId25"/>
    <p:sldId id="317" r:id="rId26"/>
    <p:sldId id="292" r:id="rId27"/>
    <p:sldId id="275" r:id="rId28"/>
    <p:sldId id="315" r:id="rId29"/>
    <p:sldId id="272" r:id="rId30"/>
    <p:sldId id="273" r:id="rId31"/>
    <p:sldId id="319" r:id="rId32"/>
    <p:sldId id="330" r:id="rId33"/>
    <p:sldId id="331" r:id="rId34"/>
    <p:sldId id="261" r:id="rId35"/>
    <p:sldId id="290" r:id="rId36"/>
    <p:sldId id="318" r:id="rId37"/>
    <p:sldId id="326" r:id="rId38"/>
    <p:sldId id="327" r:id="rId39"/>
    <p:sldId id="256" r:id="rId40"/>
    <p:sldId id="271" r:id="rId41"/>
    <p:sldId id="257" r:id="rId42"/>
    <p:sldId id="320" r:id="rId43"/>
    <p:sldId id="269" r:id="rId44"/>
    <p:sldId id="328" r:id="rId45"/>
    <p:sldId id="266" r:id="rId46"/>
    <p:sldId id="291" r:id="rId47"/>
    <p:sldId id="268" r:id="rId48"/>
    <p:sldId id="322" r:id="rId49"/>
    <p:sldId id="264" r:id="rId50"/>
    <p:sldId id="265" r:id="rId51"/>
    <p:sldId id="323" r:id="rId52"/>
    <p:sldId id="263" r:id="rId53"/>
    <p:sldId id="329" r:id="rId54"/>
    <p:sldId id="262" r:id="rId55"/>
    <p:sldId id="270" r:id="rId56"/>
    <p:sldId id="332" r:id="rId57"/>
    <p:sldId id="305" r:id="rId58"/>
    <p:sldId id="304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8034" autoAdjust="0"/>
  </p:normalViewPr>
  <p:slideViewPr>
    <p:cSldViewPr snapToGrid="0" snapToObjects="1">
      <p:cViewPr varScale="1">
        <p:scale>
          <a:sx n="204" d="100"/>
          <a:sy n="204" d="100"/>
        </p:scale>
        <p:origin x="-264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12/2/18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github.com/rasbt/python-machine-learning-book-2nd-editio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rasbt/python-machine-learning-book-2nd-editi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blog.paperspace.com/intro-to-optimization-in-deep-learning-gradient-desc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s://github.com/rasbt/python-machine-learning-book-2nd-edition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github.com/rasbt/python-machine-learning-book-2nd-editio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github.com/rasbt/python-machine-learning-book-2nd-edi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hyperlink" Target="https://github.com/rasbt/python-machine-learning-book-2nd-edi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4" Type="http://schemas.openxmlformats.org/officeDocument/2006/relationships/image" Target="../media/image31.gif"/><Relationship Id="rId5" Type="http://schemas.openxmlformats.org/officeDocument/2006/relationships/image" Target="../media/image32.gif"/><Relationship Id="rId6" Type="http://schemas.openxmlformats.org/officeDocument/2006/relationships/image" Target="../media/image33.gif"/><Relationship Id="rId7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4" Type="http://schemas.openxmlformats.org/officeDocument/2006/relationships/image" Target="../media/image34.gif"/><Relationship Id="rId5" Type="http://schemas.openxmlformats.org/officeDocument/2006/relationships/image" Target="../media/image35.gif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4" Type="http://schemas.openxmlformats.org/officeDocument/2006/relationships/image" Target="../media/image40.gif"/><Relationship Id="rId5" Type="http://schemas.openxmlformats.org/officeDocument/2006/relationships/image" Target="../media/image41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hyperlink" Target="https://github.com/rasbt/python-machine-learning-book-2nd-editio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gif"/><Relationship Id="rId5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gif"/><Relationship Id="rId3" Type="http://schemas.openxmlformats.org/officeDocument/2006/relationships/image" Target="../media/image58.gif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gif"/><Relationship Id="rId12" Type="http://schemas.openxmlformats.org/officeDocument/2006/relationships/image" Target="../media/image80.gif"/><Relationship Id="rId13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gif"/><Relationship Id="rId3" Type="http://schemas.openxmlformats.org/officeDocument/2006/relationships/image" Target="../media/image71.gif"/><Relationship Id="rId4" Type="http://schemas.openxmlformats.org/officeDocument/2006/relationships/image" Target="../media/image72.gif"/><Relationship Id="rId5" Type="http://schemas.openxmlformats.org/officeDocument/2006/relationships/image" Target="../media/image73.gif"/><Relationship Id="rId6" Type="http://schemas.openxmlformats.org/officeDocument/2006/relationships/image" Target="../media/image74.gif"/><Relationship Id="rId7" Type="http://schemas.openxmlformats.org/officeDocument/2006/relationships/image" Target="../media/image75.gif"/><Relationship Id="rId8" Type="http://schemas.openxmlformats.org/officeDocument/2006/relationships/image" Target="../media/image76.gif"/><Relationship Id="rId9" Type="http://schemas.openxmlformats.org/officeDocument/2006/relationships/image" Target="../media/image77.gif"/><Relationship Id="rId10" Type="http://schemas.openxmlformats.org/officeDocument/2006/relationships/image" Target="../media/image7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gif"/><Relationship Id="rId12" Type="http://schemas.openxmlformats.org/officeDocument/2006/relationships/image" Target="../media/image9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gif"/><Relationship Id="rId3" Type="http://schemas.openxmlformats.org/officeDocument/2006/relationships/image" Target="../media/image83.gif"/><Relationship Id="rId4" Type="http://schemas.openxmlformats.org/officeDocument/2006/relationships/image" Target="../media/image84.gif"/><Relationship Id="rId5" Type="http://schemas.openxmlformats.org/officeDocument/2006/relationships/image" Target="../media/image85.gif"/><Relationship Id="rId6" Type="http://schemas.openxmlformats.org/officeDocument/2006/relationships/image" Target="../media/image86.gif"/><Relationship Id="rId7" Type="http://schemas.openxmlformats.org/officeDocument/2006/relationships/image" Target="../media/image87.gif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4" Type="http://schemas.openxmlformats.org/officeDocument/2006/relationships/image" Target="../media/image95.gif"/><Relationship Id="rId5" Type="http://schemas.openxmlformats.org/officeDocument/2006/relationships/image" Target="../media/image96.gif"/><Relationship Id="rId6" Type="http://schemas.openxmlformats.org/officeDocument/2006/relationships/image" Target="../media/image97.gif"/><Relationship Id="rId7" Type="http://schemas.openxmlformats.org/officeDocument/2006/relationships/image" Target="../media/image7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4" Type="http://schemas.openxmlformats.org/officeDocument/2006/relationships/image" Target="../media/image100.gif"/><Relationship Id="rId5" Type="http://schemas.openxmlformats.org/officeDocument/2006/relationships/image" Target="../media/image101.gif"/><Relationship Id="rId6" Type="http://schemas.openxmlformats.org/officeDocument/2006/relationships/image" Target="../media/image102.gif"/><Relationship Id="rId7" Type="http://schemas.openxmlformats.org/officeDocument/2006/relationships/image" Target="../media/image10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4" Type="http://schemas.openxmlformats.org/officeDocument/2006/relationships/image" Target="../media/image100.gif"/><Relationship Id="rId5" Type="http://schemas.openxmlformats.org/officeDocument/2006/relationships/image" Target="../media/image106.gif"/><Relationship Id="rId6" Type="http://schemas.openxmlformats.org/officeDocument/2006/relationships/image" Target="../media/image10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ter-lab/ml-bio-workshop/tree/master/guide" TargetMode="External"/><Relationship Id="rId4" Type="http://schemas.openxmlformats.org/officeDocument/2006/relationships/hyperlink" Target="https://github.com/gitter-lab/ml-bio-workshop/issues" TargetMode="External"/><Relationship Id="rId5" Type="http://schemas.openxmlformats.org/officeDocument/2006/relationships/hyperlink" Target="https://github.com/gitter-lab/ml-bio-workshop/blob/master/illustration.ipynb" TargetMode="External"/><Relationship Id="rId6" Type="http://schemas.openxmlformats.org/officeDocument/2006/relationships/hyperlink" Target="http://scikit-learn.org/stable/tutorial/index.html" TargetMode="External"/><Relationship Id="rId7" Type="http://schemas.openxmlformats.org/officeDocument/2006/relationships/hyperlink" Target="https://github.com/rasbt/python-machine-learning-book-2nd-edition" TargetMode="External"/><Relationship Id="rId8" Type="http://schemas.openxmlformats.org/officeDocument/2006/relationships/hyperlink" Target="https://github.com/jakevdp/sklearn_tutorial" TargetMode="External"/><Relationship Id="rId9" Type="http://schemas.openxmlformats.org/officeDocument/2006/relationships/hyperlink" Target="https://datacarpentry.org/less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github.com/rasbt/python-machine-learning-book-2nd-edi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biology</a:t>
            </a:r>
            <a:br>
              <a:rPr lang="en-US" dirty="0" smtClean="0"/>
            </a:br>
            <a:r>
              <a:rPr lang="en-US" dirty="0" smtClean="0"/>
              <a:t> workshop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 smtClean="0"/>
              <a:t>Fangzhou Mu</a:t>
            </a:r>
          </a:p>
          <a:p>
            <a:r>
              <a:rPr lang="en-US" dirty="0" smtClean="0"/>
              <a:t>Chris </a:t>
            </a:r>
            <a:r>
              <a:rPr lang="en-US" dirty="0" err="1" smtClean="0"/>
              <a:t>Magnano</a:t>
            </a:r>
            <a:endParaRPr lang="en-US" dirty="0" smtClean="0"/>
          </a:p>
          <a:p>
            <a:r>
              <a:rPr lang="en-US" dirty="0" smtClean="0"/>
              <a:t>Anthony </a:t>
            </a:r>
            <a:r>
              <a:rPr lang="en-US" dirty="0" err="1" smtClean="0"/>
              <a:t>Gitter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 typical .</a:t>
            </a:r>
            <a:r>
              <a:rPr lang="en-US" sz="1600" dirty="0" err="1" smtClean="0">
                <a:latin typeface="Arial"/>
                <a:cs typeface="Arial"/>
              </a:rPr>
              <a:t>csv</a:t>
            </a:r>
            <a:r>
              <a:rPr lang="en-US" sz="1600" dirty="0" smtClean="0">
                <a:latin typeface="Arial"/>
                <a:cs typeface="Arial"/>
              </a:rPr>
              <a:t> file: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Dataset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Open the telomere ALT dataset </a:t>
            </a:r>
            <a:r>
              <a:rPr lang="en-US" sz="1800" i="1" dirty="0" err="1" smtClean="0">
                <a:latin typeface="Arial"/>
                <a:cs typeface="Arial"/>
              </a:rPr>
              <a:t>telomere.csv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the rows represent? 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are the features?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many classes are there?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Supervised 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Unsupervised learning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Regression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Classification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Clustering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Dimensionality reduction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6"/>
              </a:rPr>
              <a:t>https</a:t>
            </a:r>
            <a:r>
              <a:rPr lang="en-US" sz="800" dirty="0">
                <a:latin typeface="Arial"/>
                <a:cs typeface="Arial"/>
                <a:hlinkClick r:id="rId6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6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8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Models: </a:t>
            </a:r>
            <a:r>
              <a:rPr lang="en-US" sz="1800" dirty="0" smtClean="0">
                <a:latin typeface="Arial"/>
                <a:cs typeface="Arial"/>
              </a:rPr>
              <a:t>Training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9261" y="1513828"/>
            <a:ext cx="3469827" cy="414501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49261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Get hands dirty!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Load </a:t>
            </a:r>
            <a:r>
              <a:rPr lang="en-US" sz="1800" i="1" dirty="0" err="1" smtClean="0">
                <a:latin typeface="Arial"/>
                <a:cs typeface="Arial"/>
              </a:rPr>
              <a:t>telomere.csv</a:t>
            </a:r>
            <a:r>
              <a:rPr lang="en-US" sz="1800" dirty="0" smtClean="0">
                <a:latin typeface="Arial"/>
                <a:cs typeface="Arial"/>
              </a:rPr>
              <a:t> and </a:t>
            </a:r>
            <a:r>
              <a:rPr lang="en-US" sz="1800" i="1" dirty="0" err="1" smtClean="0">
                <a:latin typeface="Arial"/>
                <a:cs typeface="Arial"/>
              </a:rPr>
              <a:t>telomere_new.csv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Train some classifiers of your choice.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Predict labels for new data</a:t>
            </a:r>
            <a:r>
              <a:rPr lang="en-US" sz="1800" dirty="0">
                <a:latin typeface="Arial"/>
                <a:cs typeface="Arial"/>
              </a:rPr>
              <a:t>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 smtClean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</a:t>
            </a:r>
            <a:r>
              <a:rPr lang="en-US" sz="1200" i="1" dirty="0" smtClean="0">
                <a:latin typeface="Arial"/>
                <a:cs typeface="Arial"/>
              </a:rPr>
              <a:t>effect, features in different scales)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  <a:endParaRPr lang="en-US" sz="12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 smtClean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42990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</a:t>
            </a:r>
            <a:r>
              <a:rPr lang="en-US" sz="800" dirty="0" smtClean="0">
                <a:latin typeface="Arial"/>
                <a:cs typeface="Arial"/>
              </a:rPr>
              <a:t>2018  Available </a:t>
            </a:r>
            <a:r>
              <a:rPr lang="en-US" sz="800" dirty="0">
                <a:latin typeface="Arial"/>
                <a:cs typeface="Arial"/>
              </a:rPr>
              <a:t>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shape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/>
                <a:gridCol w="631716"/>
                <a:gridCol w="631716"/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One-hot encoding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Integer encoding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What are the preprocessing steps?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issue does each step address?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Arial"/>
                <a:cs typeface="Arial"/>
              </a:rPr>
              <a:t>Data preprocessing</a:t>
            </a:r>
            <a:endParaRPr lang="en-US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After the workshop, you will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Set </a:t>
            </a:r>
            <a:r>
              <a:rPr lang="en-US" sz="1600" dirty="0" err="1" smtClean="0">
                <a:latin typeface="Arial"/>
                <a:cs typeface="Arial"/>
              </a:rPr>
              <a:t>hyperparameters</a:t>
            </a:r>
            <a:r>
              <a:rPr lang="en-US" sz="1600" dirty="0" smtClean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Validation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 smtClean="0">
                <a:latin typeface="Arial"/>
                <a:cs typeface="Arial"/>
              </a:rPr>
              <a:t>Hyperparameter</a:t>
            </a:r>
            <a:r>
              <a:rPr lang="en-US" sz="1600" dirty="0" smtClean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Learning algorithms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descent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337" y="1338295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Loss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6294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Train/test </a:t>
            </a:r>
            <a:r>
              <a:rPr lang="en-US" sz="2400" i="1" dirty="0">
                <a:latin typeface="Arial"/>
                <a:cs typeface="Arial"/>
              </a:rPr>
              <a:t>s</a:t>
            </a:r>
            <a:r>
              <a:rPr lang="en-US" sz="2400" i="1" dirty="0" smtClean="0">
                <a:latin typeface="Arial"/>
                <a:cs typeface="Arial"/>
              </a:rPr>
              <a:t>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adapted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Hold-out 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Validation &amp; </a:t>
            </a:r>
            <a:r>
              <a:rPr lang="en-US" sz="3600" dirty="0" err="1" smtClean="0">
                <a:latin typeface="Arial"/>
                <a:cs typeface="Arial"/>
              </a:rPr>
              <a:t>Overfitting</a:t>
            </a: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toy_data_6.csv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Hold out </a:t>
            </a:r>
            <a:r>
              <a:rPr lang="en-US" sz="1400" b="1" dirty="0" smtClean="0">
                <a:latin typeface="Arial"/>
                <a:cs typeface="Arial"/>
              </a:rPr>
              <a:t>20%</a:t>
            </a:r>
            <a:r>
              <a:rPr lang="en-US" sz="1400" dirty="0" smtClean="0">
                <a:latin typeface="Arial"/>
                <a:cs typeface="Arial"/>
              </a:rPr>
              <a:t> data for validation.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an SVM with the following settings: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 (</a:t>
            </a:r>
            <a:r>
              <a:rPr lang="en-US" sz="1400" dirty="0">
                <a:latin typeface="Arial"/>
                <a:cs typeface="Arial"/>
              </a:rPr>
              <a:t>a</a:t>
            </a:r>
            <a:r>
              <a:rPr lang="en-US" sz="1400" dirty="0" smtClean="0">
                <a:latin typeface="Arial"/>
                <a:cs typeface="Arial"/>
              </a:rPr>
              <a:t>) </a:t>
            </a:r>
            <a:r>
              <a:rPr lang="en-US" sz="1400" b="1" dirty="0" smtClean="0">
                <a:latin typeface="Arial"/>
                <a:cs typeface="Arial"/>
              </a:rPr>
              <a:t>kernel</a:t>
            </a:r>
            <a:r>
              <a:rPr lang="en-US" sz="1400" dirty="0" smtClean="0">
                <a:latin typeface="Arial"/>
                <a:cs typeface="Arial"/>
              </a:rPr>
              <a:t>=‘</a:t>
            </a:r>
            <a:r>
              <a:rPr lang="en-US" sz="1400" dirty="0" err="1" smtClean="0">
                <a:latin typeface="Arial"/>
                <a:cs typeface="Arial"/>
              </a:rPr>
              <a:t>rbf</a:t>
            </a:r>
            <a:r>
              <a:rPr lang="en-US" sz="1400" dirty="0" smtClean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=0.5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=10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(Hint: check the decision boundary)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Hold out </a:t>
            </a:r>
            <a:r>
              <a:rPr lang="en-US" sz="1400" b="1" dirty="0" smtClean="0">
                <a:latin typeface="Arial"/>
                <a:cs typeface="Arial"/>
              </a:rPr>
              <a:t>0%</a:t>
            </a:r>
            <a:r>
              <a:rPr lang="en-US" sz="1400" dirty="0" smtClean="0">
                <a:latin typeface="Arial"/>
                <a:cs typeface="Arial"/>
              </a:rPr>
              <a:t> data for validation (i.e. no validation set).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an SVM with setting (b) above.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</a:t>
            </a:r>
            <a:r>
              <a:rPr lang="en-US" sz="1800" dirty="0">
                <a:latin typeface="Arial"/>
                <a:cs typeface="Arial"/>
              </a:rPr>
              <a:t>well do training accuracy agree with </a:t>
            </a:r>
            <a:r>
              <a:rPr lang="en-US" sz="1800" dirty="0" smtClean="0">
                <a:latin typeface="Arial"/>
                <a:cs typeface="Arial"/>
              </a:rPr>
              <a:t>test </a:t>
            </a:r>
            <a:r>
              <a:rPr lang="en-US" sz="1800" dirty="0">
                <a:latin typeface="Arial"/>
                <a:cs typeface="Arial"/>
              </a:rPr>
              <a:t>accuracy</a:t>
            </a:r>
            <a:r>
              <a:rPr lang="en-US" sz="1800" dirty="0" smtClean="0">
                <a:latin typeface="Arial"/>
                <a:cs typeface="Arial"/>
              </a:rPr>
              <a:t>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Why is validation set important?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 smtClean="0">
                <a:latin typeface="Arial"/>
                <a:cs typeface="Arial"/>
              </a:rPr>
              <a:t>Underfitting</a:t>
            </a:r>
            <a:r>
              <a:rPr lang="en-US" sz="2400" i="1" dirty="0" smtClean="0">
                <a:latin typeface="Arial"/>
                <a:cs typeface="Arial"/>
              </a:rPr>
              <a:t> and </a:t>
            </a:r>
            <a:r>
              <a:rPr lang="en-US" sz="2400" i="1" dirty="0" err="1" smtClean="0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 smtClean="0">
                <a:latin typeface="Arial"/>
                <a:cs typeface="Arial"/>
              </a:rPr>
              <a:t>(</a:t>
            </a:r>
            <a:r>
              <a:rPr lang="en-US" sz="1200" b="1" i="1" dirty="0" smtClean="0">
                <a:latin typeface="Arial"/>
                <a:cs typeface="Arial"/>
              </a:rPr>
              <a:t>fold</a:t>
            </a:r>
            <a:r>
              <a:rPr lang="en-US" sz="1200" i="1" dirty="0" smtClean="0">
                <a:latin typeface="Arial"/>
                <a:cs typeface="Arial"/>
              </a:rPr>
              <a:t>: the number of subsets the training set is divided evenly into)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K = 10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Data splitting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toy_data_4.csv </a:t>
            </a:r>
            <a:r>
              <a:rPr lang="en-US" sz="1800" dirty="0" smtClean="0">
                <a:latin typeface="Arial"/>
                <a:cs typeface="Arial"/>
              </a:rPr>
              <a:t>and</a:t>
            </a:r>
            <a:r>
              <a:rPr lang="en-US" sz="1800" i="1" dirty="0" smtClean="0">
                <a:latin typeface="Arial"/>
                <a:cs typeface="Arial"/>
              </a:rPr>
              <a:t> toy_data_5.csv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(a) Vary size of validation set in </a:t>
            </a:r>
            <a:r>
              <a:rPr lang="en-US" sz="1400" b="1" dirty="0" smtClean="0">
                <a:latin typeface="Arial"/>
                <a:cs typeface="Arial"/>
              </a:rPr>
              <a:t>hold-out validation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(b) Vary K in </a:t>
            </a:r>
            <a:r>
              <a:rPr lang="en-US" sz="1400" b="1" dirty="0" smtClean="0">
                <a:latin typeface="Arial"/>
                <a:cs typeface="Arial"/>
              </a:rPr>
              <a:t>K-fold variation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an SVM with default setting.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When do training accuracy best agrees with validation accuracy?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7"/>
              </a:rPr>
              <a:t>https</a:t>
            </a:r>
            <a:r>
              <a:rPr lang="en-US" sz="800" dirty="0">
                <a:latin typeface="Arial"/>
                <a:cs typeface="Arial"/>
                <a:hlinkClick r:id="rId7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7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Typical ML workflow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Networks, Random </a:t>
            </a:r>
            <a:r>
              <a:rPr lang="en-US" sz="1600" dirty="0">
                <a:latin typeface="Arial"/>
                <a:cs typeface="Arial"/>
              </a:rPr>
              <a:t>F</a:t>
            </a:r>
            <a:r>
              <a:rPr lang="en-US" sz="1600" dirty="0" smtClean="0">
                <a:latin typeface="Arial"/>
                <a:cs typeface="Arial"/>
              </a:rPr>
              <a:t>orests, Support </a:t>
            </a:r>
            <a:r>
              <a:rPr lang="en-US" sz="1600" dirty="0">
                <a:latin typeface="Arial"/>
                <a:cs typeface="Arial"/>
              </a:rPr>
              <a:t>V</a:t>
            </a:r>
            <a:r>
              <a:rPr lang="en-US" sz="1600" dirty="0" smtClean="0">
                <a:latin typeface="Arial"/>
                <a:cs typeface="Arial"/>
              </a:rPr>
              <a:t>ector </a:t>
            </a:r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achines, </a:t>
            </a:r>
            <a:r>
              <a:rPr lang="en-US" sz="1600" dirty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aïve </a:t>
            </a:r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ayes </a:t>
            </a:r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Plots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Precision-recall curve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Receiver </a:t>
            </a:r>
            <a:r>
              <a:rPr lang="en-US" sz="1600" dirty="0">
                <a:latin typeface="Arial"/>
                <a:cs typeface="Arial"/>
              </a:rPr>
              <a:t>o</a:t>
            </a:r>
            <a:r>
              <a:rPr lang="en-US" sz="1600" dirty="0" smtClean="0">
                <a:latin typeface="Arial"/>
                <a:cs typeface="Arial"/>
              </a:rPr>
              <a:t>perating </a:t>
            </a:r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haracteristic (ROC) curve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Performance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Compute accuracy, precision, recall and F1.</a:t>
            </a: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toy_data_2.csv and toy_data_9.csv.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How good is your classifier?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Think about when accuracy is not a good measure of performance, and why precision and recall are helpful.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197582"/>
              </p:ext>
            </p:extLst>
          </p:nvPr>
        </p:nvGraphicFramePr>
        <p:xfrm>
          <a:off x="3112850" y="1689592"/>
          <a:ext cx="2913630" cy="2346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71210"/>
                <a:gridCol w="971210"/>
                <a:gridCol w="971210"/>
              </a:tblGrid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True class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Predicted class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3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4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5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6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7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8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9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10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-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Arial"/>
                          <a:cs typeface="Arial"/>
                        </a:rPr>
                        <a:t>+</a:t>
                      </a:r>
                      <a:endParaRPr lang="en-US" sz="8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1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 smtClean="0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184" y="199479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 setting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184" y="4751069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3 classes)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15229" y="1965497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43260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0969" y="5025469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1385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666" y="3855464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79969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5943946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28295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12679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838738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23264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0793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384549" y="480935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567922" y="440877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126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20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460750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7840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7840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01878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12679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25469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0747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4628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691426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29870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69142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22560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387891" y="548219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23622" y="54569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384549" y="412654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012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489253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0845" y="4139425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28295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28295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336072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01878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336072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241279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691426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336072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0.86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534382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190942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558363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893851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18649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156119" y="488259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56119" y="556678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0.19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Regression: </a:t>
            </a:r>
            <a:r>
              <a:rPr lang="en-US" sz="1800" dirty="0" smtClean="0">
                <a:latin typeface="Arial"/>
                <a:cs typeface="Arial"/>
              </a:rPr>
              <a:t>Representations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51" y="6107226"/>
            <a:ext cx="2032319" cy="643848"/>
          </a:xfrm>
          <a:prstGeom prst="rect">
            <a:avLst/>
          </a:prstGeom>
        </p:spPr>
      </p:pic>
      <p:pic>
        <p:nvPicPr>
          <p:cNvPr id="163" name="Picture 162" descr="logistic_regressio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9" y="6123432"/>
            <a:ext cx="1324323" cy="627642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99" y="2948808"/>
            <a:ext cx="1890871" cy="669172"/>
          </a:xfrm>
          <a:prstGeom prst="rect">
            <a:avLst/>
          </a:prstGeom>
        </p:spPr>
      </p:pic>
      <p:pic>
        <p:nvPicPr>
          <p:cNvPr id="165" name="Picture 164" descr="logistics_regression_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66" y="3033838"/>
            <a:ext cx="1204530" cy="50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7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7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1" grpId="0"/>
      <p:bldP spid="112" grpId="0" animBg="1"/>
      <p:bldP spid="113" grpId="0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Arial"/>
                <a:cs typeface="Arial"/>
              </a:rPr>
              <a:t>Logistic Regression</a:t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sz="4000" dirty="0" smtClean="0">
                <a:latin typeface="Arial"/>
                <a:cs typeface="Arial"/>
              </a:rPr>
              <a:t>&amp;</a:t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sz="4000" dirty="0" smtClean="0">
                <a:latin typeface="Arial"/>
                <a:cs typeface="Arial"/>
              </a:rPr>
              <a:t>Linear </a:t>
            </a:r>
            <a:r>
              <a:rPr lang="en-US" sz="4000" dirty="0" err="1" smtClean="0">
                <a:latin typeface="Arial"/>
                <a:cs typeface="Arial"/>
              </a:rPr>
              <a:t>separability</a:t>
            </a:r>
            <a:r>
              <a:rPr lang="en-US" sz="4000" dirty="0" smtClean="0">
                <a:latin typeface="Arial"/>
                <a:cs typeface="Arial"/>
              </a:rPr>
              <a:t/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 smtClean="0">
                <a:latin typeface="Arial"/>
                <a:cs typeface="Arial"/>
              </a:rPr>
              <a:t>.</a:t>
            </a:r>
            <a:br>
              <a:rPr lang="en-US" sz="2000" dirty="0" smtClean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/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 smtClean="0">
                <a:latin typeface="Arial"/>
                <a:cs typeface="Arial"/>
              </a:rPr>
              <a:t>Logistic regression is a linear classifier. Why?</a:t>
            </a:r>
            <a:br>
              <a:rPr lang="en-US" sz="2000" dirty="0" smtClean="0">
                <a:latin typeface="Arial"/>
                <a:cs typeface="Arial"/>
              </a:rPr>
            </a:br>
            <a:r>
              <a:rPr lang="en-US" sz="1600" dirty="0" smtClean="0">
                <a:latin typeface="Arial"/>
                <a:cs typeface="Arial"/>
              </a:rPr>
              <a:t>(Hint: logistic function)</a:t>
            </a:r>
            <a:br>
              <a:rPr lang="en-US" sz="1600" dirty="0" smtClean="0">
                <a:latin typeface="Arial"/>
                <a:cs typeface="Arial"/>
              </a:rPr>
            </a:br>
            <a:r>
              <a:rPr lang="en-US" sz="1600" dirty="0" smtClean="0">
                <a:latin typeface="Arial"/>
                <a:cs typeface="Arial"/>
              </a:rPr>
              <a:t/>
            </a:r>
            <a:br>
              <a:rPr lang="en-US" sz="1600" dirty="0" smtClean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113570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113570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85063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L2 regularization (Ridge):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392" y="1585063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L1 regularization (Lasso):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4"/>
              </a:rPr>
              <a:t>https</a:t>
            </a:r>
            <a:r>
              <a:rPr lang="en-US" sz="800" dirty="0">
                <a:latin typeface="Arial"/>
                <a:cs typeface="Arial"/>
                <a:hlinkClick r:id="rId4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Regularization</a:t>
            </a: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toy_data_1</a:t>
            </a:r>
            <a:r>
              <a:rPr lang="en-US" sz="1800" i="1" dirty="0">
                <a:latin typeface="Arial"/>
                <a:cs typeface="Arial"/>
              </a:rPr>
              <a:t>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First, set </a:t>
            </a:r>
            <a:r>
              <a:rPr lang="en-US" sz="1400" b="1" dirty="0" smtClean="0">
                <a:latin typeface="Arial"/>
                <a:cs typeface="Arial"/>
              </a:rPr>
              <a:t>penalty</a:t>
            </a:r>
            <a:r>
              <a:rPr lang="en-US" sz="1400" dirty="0" smtClean="0">
                <a:latin typeface="Arial"/>
                <a:cs typeface="Arial"/>
              </a:rPr>
              <a:t> to ‘L1’.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= </a:t>
            </a:r>
            <a:r>
              <a:rPr lang="en-US" sz="1400" dirty="0" smtClean="0">
                <a:latin typeface="Arial"/>
                <a:cs typeface="Arial"/>
              </a:rPr>
              <a:t>0.08, </a:t>
            </a:r>
            <a:r>
              <a:rPr lang="en-US" sz="1400" dirty="0" smtClean="0">
                <a:latin typeface="Arial"/>
                <a:cs typeface="Arial"/>
              </a:rPr>
              <a:t>0.1, </a:t>
            </a:r>
            <a:r>
              <a:rPr lang="en-US" sz="1400" dirty="0" smtClean="0">
                <a:latin typeface="Arial"/>
                <a:cs typeface="Arial"/>
              </a:rPr>
              <a:t>0.2, 0.5, 1.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Next, set </a:t>
            </a:r>
            <a:r>
              <a:rPr lang="en-US" sz="1400" b="1" dirty="0" smtClean="0">
                <a:latin typeface="Arial"/>
                <a:cs typeface="Arial"/>
              </a:rPr>
              <a:t>penalty</a:t>
            </a:r>
            <a:r>
              <a:rPr lang="en-US" sz="1400" dirty="0" smtClean="0">
                <a:latin typeface="Arial"/>
                <a:cs typeface="Arial"/>
              </a:rPr>
              <a:t> to ‘L2’.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dirty="0" smtClean="0">
                <a:latin typeface="Arial"/>
                <a:cs typeface="Arial"/>
              </a:rPr>
              <a:t>the same set of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. Think about the difference.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  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(Note: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is the </a:t>
            </a:r>
            <a:r>
              <a:rPr lang="en-US" sz="1400" i="1" dirty="0" smtClean="0">
                <a:latin typeface="Arial"/>
                <a:cs typeface="Arial"/>
              </a:rPr>
              <a:t>inverse</a:t>
            </a:r>
            <a:r>
              <a:rPr lang="en-US" sz="1400" dirty="0" smtClean="0">
                <a:latin typeface="Arial"/>
                <a:cs typeface="Arial"/>
              </a:rPr>
              <a:t> of regularization strength)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699728" y="296657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0.73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NOT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Too much math and coding involved, not appropriate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0.09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0.62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564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597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564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564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0.24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4 classes)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Network: </a:t>
            </a:r>
            <a:r>
              <a:rPr lang="en-US" sz="1800" dirty="0" smtClean="0">
                <a:latin typeface="Arial"/>
                <a:cs typeface="Arial"/>
              </a:rPr>
              <a:t>Activation Functions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Neural Networks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&amp;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Linear </a:t>
            </a:r>
            <a:r>
              <a:rPr lang="en-US" sz="3600" dirty="0" err="1" smtClean="0">
                <a:latin typeface="Arial"/>
                <a:cs typeface="Arial"/>
              </a:rPr>
              <a:t>separability</a:t>
            </a: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activation functions make a neural network a nonlinear classifier</a:t>
            </a:r>
            <a:r>
              <a:rPr lang="en-US" sz="1800" dirty="0" smtClean="0">
                <a:latin typeface="Arial"/>
                <a:cs typeface="Arial"/>
              </a:rPr>
              <a:t>? </a:t>
            </a:r>
            <a:r>
              <a:rPr lang="en-US" sz="1800" dirty="0" smtClean="0">
                <a:latin typeface="Arial"/>
                <a:cs typeface="Arial"/>
              </a:rPr>
              <a:t>Why</a:t>
            </a:r>
            <a:r>
              <a:rPr lang="en-US" sz="1800" dirty="0" smtClean="0">
                <a:latin typeface="Arial"/>
                <a:cs typeface="Arial"/>
              </a:rPr>
              <a:t>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(Hint: you may want to try different solvers.)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</a:t>
            </a:r>
            <a:r>
              <a:rPr lang="en-US" sz="2400" dirty="0" smtClean="0">
                <a:latin typeface="Arial"/>
                <a:cs typeface="Arial"/>
              </a:rPr>
              <a:t>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inary problem: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Cross-entropy loss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L2 regularization 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ulticlass problem: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Neural Networks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Structure &amp; Learning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toy_data_5.csv </a:t>
            </a:r>
            <a:r>
              <a:rPr lang="en-US" sz="1800" dirty="0" smtClean="0">
                <a:latin typeface="Arial"/>
                <a:cs typeface="Arial"/>
              </a:rPr>
              <a:t>and</a:t>
            </a:r>
            <a:r>
              <a:rPr lang="en-US" sz="1800" i="1" dirty="0" smtClean="0">
                <a:latin typeface="Arial"/>
                <a:cs typeface="Arial"/>
              </a:rPr>
              <a:t> toy_data_8.csv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Consider the following settings.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(a) </a:t>
            </a:r>
            <a:r>
              <a:rPr lang="en-US" sz="1400" b="1" dirty="0" smtClean="0">
                <a:latin typeface="Arial"/>
                <a:cs typeface="Arial"/>
              </a:rPr>
              <a:t>solver </a:t>
            </a:r>
            <a:r>
              <a:rPr lang="en-US" sz="1400" dirty="0" smtClean="0">
                <a:latin typeface="Arial"/>
                <a:cs typeface="Arial"/>
              </a:rPr>
              <a:t>= ‘</a:t>
            </a:r>
            <a:r>
              <a:rPr lang="en-US" sz="1400" dirty="0" err="1" smtClean="0">
                <a:latin typeface="Arial"/>
                <a:cs typeface="Arial"/>
              </a:rPr>
              <a:t>lbfgs</a:t>
            </a:r>
            <a:r>
              <a:rPr lang="en-US" sz="1400" dirty="0" smtClean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activation </a:t>
            </a:r>
            <a:r>
              <a:rPr lang="en-US" sz="1400" dirty="0" smtClean="0">
                <a:latin typeface="Arial"/>
                <a:cs typeface="Arial"/>
              </a:rPr>
              <a:t>= ‘</a:t>
            </a:r>
            <a:r>
              <a:rPr lang="en-US" sz="1400" dirty="0" err="1" smtClean="0">
                <a:latin typeface="Arial"/>
                <a:cs typeface="Arial"/>
              </a:rPr>
              <a:t>tanh</a:t>
            </a:r>
            <a:r>
              <a:rPr lang="en-US" sz="1400" dirty="0" smtClean="0">
                <a:latin typeface="Arial"/>
                <a:cs typeface="Arial"/>
              </a:rPr>
              <a:t>’, </a:t>
            </a:r>
            <a:r>
              <a:rPr lang="en-US" sz="1400" b="1" dirty="0" smtClean="0">
                <a:latin typeface="Arial"/>
                <a:cs typeface="Arial"/>
              </a:rPr>
              <a:t>alpha </a:t>
            </a:r>
            <a:r>
              <a:rPr lang="en-US" sz="1400" dirty="0" smtClean="0">
                <a:latin typeface="Arial"/>
                <a:cs typeface="Arial"/>
              </a:rPr>
              <a:t>= 0.2.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err="1" smtClean="0">
                <a:latin typeface="Arial"/>
                <a:cs typeface="Arial"/>
              </a:rPr>
              <a:t>num_hidden_units</a:t>
            </a:r>
            <a:r>
              <a:rPr lang="en-US" sz="1400" b="1" dirty="0" smtClean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= 5, 10, 20, 50, 100.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(b) </a:t>
            </a:r>
            <a:r>
              <a:rPr lang="en-US" sz="1400" b="1" dirty="0" err="1" smtClean="0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= </a:t>
            </a:r>
            <a:r>
              <a:rPr lang="en-US" sz="1400" dirty="0" smtClean="0">
                <a:latin typeface="Arial"/>
                <a:cs typeface="Arial"/>
              </a:rPr>
              <a:t>20</a:t>
            </a:r>
            <a:r>
              <a:rPr lang="en-US" sz="1400" dirty="0" smtClean="0">
                <a:latin typeface="Arial"/>
                <a:cs typeface="Arial"/>
              </a:rPr>
              <a:t>, </a:t>
            </a:r>
            <a:r>
              <a:rPr lang="en-US" sz="1400" b="1" dirty="0" smtClean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smtClean="0">
                <a:latin typeface="Arial"/>
                <a:cs typeface="Arial"/>
              </a:rPr>
              <a:t>=</a:t>
            </a:r>
            <a:r>
              <a:rPr lang="en-US" sz="1400" dirty="0" smtClean="0">
                <a:latin typeface="Arial"/>
                <a:cs typeface="Arial"/>
              </a:rPr>
              <a:t> 0.2.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Do </a:t>
            </a:r>
            <a:r>
              <a:rPr lang="en-US" sz="1800" dirty="0" smtClean="0">
                <a:latin typeface="Arial"/>
                <a:cs typeface="Arial"/>
              </a:rPr>
              <a:t>they produce the same classifier? Why?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(Hint: local minima)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Exercises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Age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BMI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no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Yes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Leaf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Internal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 smtClean="0">
                <a:latin typeface="Arial"/>
                <a:cs typeface="Arial"/>
              </a:rPr>
              <a:t>the most: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training data </a:t>
            </a:r>
            <a:r>
              <a:rPr lang="en-US" sz="1600" i="1" dirty="0" smtClean="0">
                <a:latin typeface="Times New Roman"/>
                <a:cs typeface="Times New Roman"/>
              </a:rPr>
              <a:t>      </a:t>
            </a:r>
            <a:r>
              <a:rPr lang="en-US" sz="1600" dirty="0" smtClean="0">
                <a:latin typeface="Arial"/>
                <a:cs typeface="Arial"/>
              </a:rPr>
              <a:t> of size   </a:t>
            </a:r>
            <a:r>
              <a:rPr lang="en-US" sz="1600" i="1" dirty="0" smtClean="0">
                <a:latin typeface="Times New Roman"/>
                <a:cs typeface="Times New Roman"/>
              </a:rPr>
              <a:t>    </a:t>
            </a:r>
            <a:r>
              <a:rPr lang="en-US" sz="1600" dirty="0" smtClean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dirty="0" smtClean="0">
                <a:latin typeface="Times New Roman"/>
                <a:cs typeface="Times New Roman"/>
              </a:rPr>
              <a:t>   </a:t>
            </a:r>
            <a:r>
              <a:rPr lang="en-US" sz="1600" dirty="0" smtClean="0">
                <a:latin typeface="Arial"/>
                <a:cs typeface="Arial"/>
              </a:rPr>
              <a:t>,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For feature    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where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uncertainty: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Entropy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Feature set </a:t>
            </a:r>
          </a:p>
          <a:p>
            <a:r>
              <a:rPr lang="en-US" sz="1600" dirty="0" smtClean="0">
                <a:latin typeface="Arial"/>
                <a:cs typeface="Arial"/>
              </a:rPr>
              <a:t>Classes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Training data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</a:t>
            </a:r>
            <a:r>
              <a:rPr lang="en-US" sz="1200" dirty="0" smtClean="0">
                <a:latin typeface="Arial"/>
                <a:cs typeface="Arial"/>
              </a:rPr>
              <a:t>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T-1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 smtClean="0">
                <a:latin typeface="Times New Roman"/>
                <a:cs typeface="Times New Roman"/>
              </a:rPr>
              <a:t>D </a:t>
            </a:r>
            <a:r>
              <a:rPr lang="en-US" sz="1200" dirty="0" smtClean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(Bootstrap)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Times New Roman"/>
                <a:cs typeface="Times New Roman"/>
              </a:rPr>
              <a:t>T</a:t>
            </a:r>
            <a:r>
              <a:rPr lang="en-US" sz="1200" dirty="0" smtClean="0">
                <a:latin typeface="Arial"/>
                <a:cs typeface="Arial"/>
              </a:rPr>
              <a:t> trees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Feature Set </a:t>
            </a:r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 smtClean="0">
                <a:latin typeface="Arial"/>
                <a:cs typeface="Arial"/>
              </a:rPr>
              <a:t> without replacement at each node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Inference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Given a new sample </a:t>
            </a:r>
            <a:r>
              <a:rPr lang="en-US" sz="1200" b="1" dirty="0" smtClean="0">
                <a:latin typeface="Times New Roman"/>
                <a:cs typeface="Times New Roman"/>
              </a:rPr>
              <a:t>x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Decision Trees (DT)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&amp;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Random Forest (RF)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</a:t>
            </a:r>
            <a:r>
              <a:rPr lang="en-US" sz="1800" dirty="0">
                <a:latin typeface="Arial"/>
                <a:cs typeface="Arial"/>
              </a:rPr>
              <a:t>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Vary </a:t>
            </a:r>
            <a:r>
              <a:rPr lang="en-US" sz="1400" dirty="0" smtClean="0">
                <a:latin typeface="Arial"/>
                <a:cs typeface="Arial"/>
              </a:rPr>
              <a:t>the </a:t>
            </a:r>
            <a:r>
              <a:rPr lang="en-US" sz="1400" dirty="0" err="1" smtClean="0">
                <a:latin typeface="Arial"/>
                <a:cs typeface="Arial"/>
              </a:rPr>
              <a:t>hyperparameters</a:t>
            </a:r>
            <a:r>
              <a:rPr lang="en-US" sz="1400" dirty="0" smtClean="0">
                <a:latin typeface="Arial"/>
                <a:cs typeface="Arial"/>
              </a:rPr>
              <a:t>. 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</a:t>
            </a:r>
            <a:r>
              <a:rPr lang="en-US" sz="1400" dirty="0" smtClean="0">
                <a:latin typeface="Arial"/>
                <a:cs typeface="Arial"/>
              </a:rPr>
              <a:t>xamine change in decision boundary and accuracy.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How does decision boundary of DT and RF look like? Why?</a:t>
            </a: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Whose performance is better in general? DT or RF? 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 SVM: </a:t>
            </a:r>
            <a:r>
              <a:rPr lang="en-US" sz="1800" dirty="0" smtClean="0">
                <a:latin typeface="Arial"/>
                <a:cs typeface="Arial"/>
              </a:rPr>
              <a:t>Representation, Learning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</a:t>
            </a:r>
            <a:r>
              <a:rPr lang="en-US" sz="1600" i="1" dirty="0" smtClean="0">
                <a:latin typeface="Arial"/>
                <a:cs typeface="Arial"/>
              </a:rPr>
              <a:t>ubject to</a:t>
            </a:r>
            <a:endParaRPr lang="en-US" sz="1600" i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Objective function: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a new point     ,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margin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support vector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slack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Slack penalty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Margin size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 smtClean="0">
                <a:latin typeface="Arial"/>
                <a:cs typeface="Arial"/>
              </a:rPr>
              <a:t>J</a:t>
            </a:r>
            <a:r>
              <a:rPr lang="it-IT" sz="1000" b="1" i="1" dirty="0" smtClean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</a:t>
            </a:r>
            <a:r>
              <a:rPr lang="it-IT" sz="1000" dirty="0" smtClean="0">
                <a:latin typeface="Arial"/>
                <a:cs typeface="Arial"/>
              </a:rPr>
              <a:t>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 smtClean="0">
                <a:latin typeface="Arial"/>
                <a:cs typeface="Arial"/>
              </a:rPr>
              <a:t>Pharm</a:t>
            </a:r>
            <a:r>
              <a:rPr lang="pt-BR" sz="1000" b="1" i="1" dirty="0" smtClean="0">
                <a:latin typeface="Arial"/>
                <a:cs typeface="Arial"/>
              </a:rPr>
              <a:t> </a:t>
            </a:r>
            <a:r>
              <a:rPr lang="pt-BR" sz="1000" b="1" i="1" dirty="0">
                <a:latin typeface="Arial"/>
                <a:cs typeface="Arial"/>
              </a:rPr>
              <a:t>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Kernel SVM: </a:t>
            </a:r>
            <a:r>
              <a:rPr lang="en-US" sz="1800" dirty="0" smtClean="0">
                <a:latin typeface="Arial"/>
                <a:cs typeface="Arial"/>
              </a:rPr>
              <a:t>Representation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linear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RBF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polynomial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sigmoid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SVM</a:t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</a:t>
            </a: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toy_data_1.csv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Set </a:t>
            </a:r>
            <a:r>
              <a:rPr lang="en-US" sz="1400" b="1" dirty="0" smtClean="0">
                <a:latin typeface="Arial"/>
                <a:cs typeface="Arial"/>
              </a:rPr>
              <a:t>kernel</a:t>
            </a:r>
            <a:r>
              <a:rPr lang="en-US" sz="1400" dirty="0" smtClean="0">
                <a:latin typeface="Arial"/>
                <a:cs typeface="Arial"/>
              </a:rPr>
              <a:t> = ‘linear’.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= 0.01, 0.1, 0.5, 1, 2, 5. 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1800" dirty="0" smtClean="0">
                <a:latin typeface="Arial"/>
                <a:cs typeface="Arial"/>
              </a:rPr>
              <a:t>(b) Experiment on </a:t>
            </a:r>
            <a:r>
              <a:rPr lang="en-US" sz="1800" i="1" dirty="0" smtClean="0">
                <a:latin typeface="Arial"/>
                <a:cs typeface="Arial"/>
              </a:rPr>
              <a:t>toy_data_2.csv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First, set </a:t>
            </a:r>
            <a:r>
              <a:rPr lang="en-US" sz="1400" b="1" dirty="0" smtClean="0">
                <a:latin typeface="Arial"/>
                <a:cs typeface="Arial"/>
              </a:rPr>
              <a:t>kernel </a:t>
            </a:r>
            <a:r>
              <a:rPr lang="en-US" sz="1400" dirty="0" smtClean="0">
                <a:latin typeface="Arial"/>
                <a:cs typeface="Arial"/>
              </a:rPr>
              <a:t>= ‘</a:t>
            </a:r>
            <a:r>
              <a:rPr lang="en-US" sz="1400" dirty="0" err="1" smtClean="0">
                <a:latin typeface="Arial"/>
                <a:cs typeface="Arial"/>
              </a:rPr>
              <a:t>rbf</a:t>
            </a:r>
            <a:r>
              <a:rPr lang="en-US" sz="1400" dirty="0" smtClean="0">
                <a:latin typeface="Arial"/>
                <a:cs typeface="Arial"/>
              </a:rPr>
              <a:t>’ and </a:t>
            </a:r>
            <a:r>
              <a:rPr lang="en-US" sz="1400" b="1" dirty="0" smtClean="0">
                <a:latin typeface="Arial"/>
                <a:cs typeface="Arial"/>
              </a:rPr>
              <a:t>C </a:t>
            </a:r>
            <a:r>
              <a:rPr lang="en-US" sz="1400" dirty="0" smtClean="0">
                <a:latin typeface="Arial"/>
                <a:cs typeface="Arial"/>
              </a:rPr>
              <a:t>= 1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Train with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 = 0.01, 0.1, 0.2, 0.5, 2, 10, 50, 200.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Then, set </a:t>
            </a:r>
            <a:r>
              <a:rPr lang="en-US" sz="1400" b="1" dirty="0" smtClean="0">
                <a:latin typeface="Arial"/>
                <a:cs typeface="Arial"/>
              </a:rPr>
              <a:t>kernel </a:t>
            </a:r>
            <a:r>
              <a:rPr lang="en-US" sz="1400" dirty="0" smtClean="0">
                <a:latin typeface="Arial"/>
                <a:cs typeface="Arial"/>
              </a:rPr>
              <a:t>= ‘</a:t>
            </a:r>
            <a:r>
              <a:rPr lang="en-US" sz="1400" dirty="0" smtClean="0">
                <a:latin typeface="Arial"/>
                <a:cs typeface="Arial"/>
              </a:rPr>
              <a:t>poly’, </a:t>
            </a:r>
            <a:r>
              <a:rPr lang="en-US" sz="1400" b="1" dirty="0" smtClean="0">
                <a:latin typeface="Arial"/>
                <a:cs typeface="Arial"/>
              </a:rPr>
              <a:t>C</a:t>
            </a:r>
            <a:r>
              <a:rPr lang="en-US" sz="1400" dirty="0" smtClean="0">
                <a:latin typeface="Arial"/>
                <a:cs typeface="Arial"/>
              </a:rPr>
              <a:t> = 1 and </a:t>
            </a:r>
            <a:r>
              <a:rPr lang="en-US" sz="1400" b="1" dirty="0" smtClean="0">
                <a:latin typeface="Arial"/>
                <a:cs typeface="Arial"/>
              </a:rPr>
              <a:t>gamma</a:t>
            </a:r>
            <a:r>
              <a:rPr lang="en-US" sz="1400" dirty="0" smtClean="0">
                <a:latin typeface="Arial"/>
                <a:cs typeface="Arial"/>
              </a:rPr>
              <a:t> = 0.5.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Experiment with </a:t>
            </a:r>
            <a:r>
              <a:rPr lang="en-US" sz="1400" b="1" dirty="0" smtClean="0">
                <a:latin typeface="Arial"/>
                <a:cs typeface="Arial"/>
              </a:rPr>
              <a:t>degree</a:t>
            </a:r>
            <a:r>
              <a:rPr lang="en-US" sz="1400" dirty="0" smtClean="0">
                <a:latin typeface="Arial"/>
                <a:cs typeface="Arial"/>
              </a:rPr>
              <a:t> = 1, 2, 3, 4, 5.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observe? Why?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0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1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point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3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2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Find </a:t>
            </a:r>
            <a:r>
              <a:rPr lang="en-US" sz="1600" i="1" dirty="0" smtClean="0">
                <a:latin typeface="Arial"/>
                <a:cs typeface="Arial"/>
              </a:rPr>
              <a:t>K</a:t>
            </a:r>
            <a:r>
              <a:rPr lang="en-US" sz="1600" dirty="0" smtClean="0">
                <a:latin typeface="Arial"/>
                <a:cs typeface="Arial"/>
              </a:rPr>
              <a:t> training points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closest to the new point    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distance: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K-Nearest Neighbors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toy_data_2.csv</a:t>
            </a:r>
            <a:r>
              <a:rPr lang="en-US" sz="1800" dirty="0" smtClean="0">
                <a:latin typeface="Arial"/>
                <a:cs typeface="Arial"/>
              </a:rPr>
              <a:t> and </a:t>
            </a:r>
            <a:r>
              <a:rPr lang="en-US" sz="1800" i="1" dirty="0" smtClean="0">
                <a:latin typeface="Arial"/>
                <a:cs typeface="Arial"/>
              </a:rPr>
              <a:t>toy_data_5.csv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Vary </a:t>
            </a:r>
            <a:r>
              <a:rPr lang="en-US" sz="1400" b="1" dirty="0" err="1" smtClean="0">
                <a:latin typeface="Arial"/>
                <a:cs typeface="Arial"/>
              </a:rPr>
              <a:t>n_neighbors</a:t>
            </a:r>
            <a:r>
              <a:rPr lang="en-US" sz="1400" dirty="0" smtClean="0">
                <a:latin typeface="Arial"/>
                <a:cs typeface="Arial"/>
              </a:rPr>
              <a:t> and </a:t>
            </a:r>
            <a:r>
              <a:rPr lang="en-US" sz="1400" b="1" dirty="0" smtClean="0">
                <a:latin typeface="Arial"/>
                <a:cs typeface="Arial"/>
              </a:rPr>
              <a:t>metric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observe? Why?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Class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Features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(independence)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Recall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Naïve Bayes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Experiment on </a:t>
            </a:r>
            <a:r>
              <a:rPr lang="en-US" sz="1800" i="1" dirty="0" smtClean="0">
                <a:latin typeface="Arial"/>
                <a:cs typeface="Arial"/>
              </a:rPr>
              <a:t>toy_data_4.csv</a:t>
            </a:r>
            <a:r>
              <a:rPr lang="en-US" sz="1800" dirty="0" smtClean="0">
                <a:latin typeface="Arial"/>
                <a:cs typeface="Arial"/>
              </a:rPr>
              <a:t>.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/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Use the following </a:t>
            </a:r>
            <a:r>
              <a:rPr lang="en-US" sz="1400" b="1" dirty="0" err="1" smtClean="0">
                <a:latin typeface="Arial"/>
                <a:cs typeface="Arial"/>
              </a:rPr>
              <a:t>class_prior</a:t>
            </a:r>
            <a:r>
              <a:rPr lang="en-US" sz="1400" dirty="0" smtClean="0">
                <a:latin typeface="Arial"/>
                <a:cs typeface="Arial"/>
              </a:rPr>
              <a:t>: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(a) 0.5, 0.25, 0.25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>(b) 0.25, 0.5, 0.25</a:t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de-DE" sz="1400" dirty="0" smtClean="0">
                <a:latin typeface="Arial"/>
                <a:cs typeface="Arial"/>
              </a:rPr>
              <a:t>(c) 0.25, 0.25, 0.5</a:t>
            </a: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400" dirty="0" smtClean="0">
                <a:latin typeface="Arial"/>
                <a:cs typeface="Arial"/>
              </a:rPr>
              <a:t/>
            </a:r>
            <a:br>
              <a:rPr lang="en-US" sz="14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observe? Why?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Visit the accompanying </a:t>
            </a:r>
            <a:r>
              <a:rPr lang="en-US" sz="2000" dirty="0" smtClean="0">
                <a:latin typeface="Arial"/>
                <a:cs typeface="Arial"/>
                <a:hlinkClick r:id="rId3"/>
              </a:rPr>
              <a:t>guides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Ask questions on </a:t>
            </a:r>
            <a:r>
              <a:rPr lang="en-US" sz="2000" dirty="0" smtClean="0">
                <a:latin typeface="Arial"/>
                <a:cs typeface="Arial"/>
                <a:hlinkClick r:id="rId4"/>
              </a:rPr>
              <a:t>GitHub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Experiment with the </a:t>
            </a:r>
            <a:r>
              <a:rPr lang="en-US" sz="2000" dirty="0" smtClean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 smtClean="0">
                <a:latin typeface="Arial"/>
                <a:cs typeface="Arial"/>
                <a:hlinkClick r:id="rId6"/>
              </a:rPr>
              <a:t>Scikit</a:t>
            </a:r>
            <a:r>
              <a:rPr lang="en-US" sz="2000" dirty="0" smtClean="0">
                <a:latin typeface="Arial"/>
                <a:cs typeface="Arial"/>
                <a:hlinkClick r:id="rId6"/>
              </a:rPr>
              <a:t>-learn tutorials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  <a:hlinkClick r:id="rId7"/>
              </a:rPr>
              <a:t>Python </a:t>
            </a:r>
            <a:r>
              <a:rPr lang="en-US" sz="2000" dirty="0">
                <a:latin typeface="Arial"/>
                <a:cs typeface="Arial"/>
                <a:hlinkClick r:id="rId7"/>
              </a:rPr>
              <a:t>Machine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Learning </a:t>
            </a:r>
            <a:r>
              <a:rPr lang="en-US" sz="2000" dirty="0">
                <a:latin typeface="Arial"/>
                <a:cs typeface="Arial"/>
                <a:hlinkClick r:id="rId7"/>
              </a:rPr>
              <a:t>book code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examples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 smtClean="0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 smtClean="0">
                <a:latin typeface="Arial"/>
                <a:cs typeface="Arial"/>
                <a:hlinkClick r:id="rId8"/>
              </a:rPr>
              <a:t> tutorial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Prepare your data with </a:t>
            </a:r>
            <a:r>
              <a:rPr lang="en-US" sz="2000" dirty="0" smtClean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smtClean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ML consultants: Chris Magnano</a:t>
            </a:r>
            <a:r>
              <a:rPr lang="en-US" sz="2000" dirty="0">
                <a:latin typeface="Arial"/>
                <a:cs typeface="Arial"/>
              </a:rPr>
              <a:t>, Ross </a:t>
            </a:r>
            <a:r>
              <a:rPr lang="en-US" sz="2000" dirty="0" smtClean="0">
                <a:latin typeface="Arial"/>
                <a:cs typeface="Arial"/>
              </a:rPr>
              <a:t>Kleiman, </a:t>
            </a:r>
            <a:r>
              <a:rPr lang="en-US" sz="2000" dirty="0" err="1" smtClean="0">
                <a:latin typeface="Arial"/>
                <a:cs typeface="Arial"/>
              </a:rPr>
              <a:t>Zijie</a:t>
            </a:r>
            <a:r>
              <a:rPr lang="en-US" sz="2000" dirty="0" smtClean="0">
                <a:latin typeface="Arial"/>
                <a:cs typeface="Arial"/>
              </a:rPr>
              <a:t> (Jay) Wang</a:t>
            </a:r>
          </a:p>
          <a:p>
            <a:r>
              <a:rPr lang="en-US" sz="2000" dirty="0" smtClean="0">
                <a:latin typeface="Arial"/>
                <a:cs typeface="Arial"/>
              </a:rPr>
              <a:t>Debora </a:t>
            </a:r>
            <a:r>
              <a:rPr lang="en-US" sz="2000" dirty="0" err="1" smtClean="0">
                <a:latin typeface="Arial"/>
                <a:cs typeface="Arial"/>
              </a:rPr>
              <a:t>Treu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Megan McClean</a:t>
            </a:r>
          </a:p>
          <a:p>
            <a:r>
              <a:rPr lang="en-US" sz="2000" dirty="0" smtClean="0">
                <a:latin typeface="Arial"/>
                <a:cs typeface="Arial"/>
              </a:rPr>
              <a:t>Python Machine Learning book authors</a:t>
            </a:r>
            <a:r>
              <a:rPr lang="fi-FI" sz="2000" dirty="0" smtClean="0">
                <a:latin typeface="Arial"/>
                <a:cs typeface="Arial"/>
              </a:rPr>
              <a:t> </a:t>
            </a:r>
            <a:r>
              <a:rPr lang="fi-FI" sz="2000" dirty="0">
                <a:latin typeface="Arial"/>
                <a:cs typeface="Arial"/>
              </a:rPr>
              <a:t>Sebastian Raschka </a:t>
            </a:r>
            <a:r>
              <a:rPr lang="fi-FI" sz="2000" dirty="0" smtClean="0">
                <a:latin typeface="Arial"/>
                <a:cs typeface="Arial"/>
              </a:rPr>
              <a:t>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</a:t>
            </a:r>
            <a:r>
              <a:rPr lang="fi-FI" sz="2000" dirty="0" smtClean="0">
                <a:latin typeface="Arial"/>
                <a:cs typeface="Arial"/>
              </a:rPr>
              <a:t>1553206</a:t>
            </a:r>
          </a:p>
          <a:p>
            <a:r>
              <a:rPr lang="fi-FI" sz="2000" dirty="0" smtClean="0">
                <a:latin typeface="Arial"/>
                <a:cs typeface="Arial"/>
              </a:rPr>
              <a:t>Workshop participants</a:t>
            </a: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 smtClean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 smtClean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Features</a:t>
            </a:r>
            <a:r>
              <a:rPr lang="en-US" sz="1400" b="1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			     </a:t>
            </a:r>
            <a:r>
              <a:rPr lang="en-US" sz="1200" b="1" dirty="0" smtClean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Classifier</a:t>
            </a:r>
            <a:r>
              <a:rPr lang="en-US" sz="1400" b="1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A random forest classifier with ~10,000 trees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 smtClean="0">
                <a:latin typeface="Arial"/>
                <a:cs typeface="Arial"/>
              </a:rPr>
              <a:t>dreamchallenge.org</a:t>
            </a:r>
            <a:endParaRPr lang="en-US" sz="1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Brainstorming!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/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types of data do you generate in the lab? 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What do you want to learn from your data?</a:t>
            </a:r>
            <a:br>
              <a:rPr lang="en-US" sz="1800" dirty="0" smtClean="0">
                <a:latin typeface="Arial"/>
                <a:cs typeface="Arial"/>
              </a:rPr>
            </a:br>
            <a:r>
              <a:rPr lang="en-US" sz="1800" dirty="0" smtClean="0">
                <a:latin typeface="Arial"/>
                <a:cs typeface="Arial"/>
              </a:rPr>
              <a:t>Why it matters?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16542</TotalTime>
  <Words>1846</Words>
  <Application>Microsoft Macintosh PowerPoint</Application>
  <PresentationFormat>On-screen Show (4:3)</PresentationFormat>
  <Paragraphs>518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do you want to learn from your data? Why it matters?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hands dirty!  Load telomere.csv and telomere_new.csv.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Training</vt:lpstr>
      <vt:lpstr>Loss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 training accuracy agree with test accuracy? Why is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PowerPoint Presentation</vt:lpstr>
      <vt:lpstr>PowerPoint Presentation</vt:lpstr>
      <vt:lpstr>Logistic Regression: Representations and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(Note: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Fangzhou Mu</cp:lastModifiedBy>
  <cp:revision>278</cp:revision>
  <dcterms:created xsi:type="dcterms:W3CDTF">2018-08-06T21:32:06Z</dcterms:created>
  <dcterms:modified xsi:type="dcterms:W3CDTF">2018-12-02T21:20:20Z</dcterms:modified>
</cp:coreProperties>
</file>